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  <p:sldId id="266" r:id="rId9"/>
    <p:sldId id="269" r:id="rId10"/>
    <p:sldId id="262" r:id="rId11"/>
    <p:sldId id="261" r:id="rId12"/>
    <p:sldId id="267" r:id="rId13"/>
    <p:sldId id="268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AB78-5679-40C8-950A-ED8FC5BB8EBF}" type="datetimeFigureOut">
              <a:rPr lang="pt-BR" smtClean="0"/>
              <a:pPr/>
              <a:t>22/09/2011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37D1-8679-4696-ABB0-ECA2B2FE5F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18815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BIOTECNOLOGIA</a:t>
            </a:r>
            <a:endParaRPr lang="pt-BR" dirty="0"/>
          </a:p>
        </p:txBody>
      </p:sp>
      <p:pic>
        <p:nvPicPr>
          <p:cNvPr id="4" name="Imagem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616624" cy="397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Resolução de crimes</a:t>
            </a:r>
            <a:endParaRPr lang="pt-BR" dirty="0"/>
          </a:p>
        </p:txBody>
      </p:sp>
      <p:pic>
        <p:nvPicPr>
          <p:cNvPr id="4" name="Picture 4" descr="http://www.ufrgs.br/depbiot/discipl/BIO12002/Imag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04641" y="2004071"/>
            <a:ext cx="247873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1624732"/>
            <a:ext cx="77426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Identificação de pessoas pelo </a:t>
            </a:r>
            <a:r>
              <a:rPr lang="pt-BR" sz="2400" b="1" dirty="0" smtClean="0">
                <a:latin typeface="+mn-lt"/>
              </a:rPr>
              <a:t>DNA - Eletroforese</a:t>
            </a:r>
            <a:endParaRPr lang="pt-BR" sz="2400" b="1" dirty="0">
              <a:latin typeface="+mn-lt"/>
            </a:endParaRPr>
          </a:p>
          <a:p>
            <a:pPr>
              <a:defRPr/>
            </a:pPr>
            <a:endParaRPr lang="pt-BR" sz="2400" b="1" dirty="0">
              <a:latin typeface="+mn-lt"/>
            </a:endParaRPr>
          </a:p>
          <a:p>
            <a:pPr>
              <a:defRPr/>
            </a:pPr>
            <a:r>
              <a:rPr lang="pt-BR" sz="2400" dirty="0">
                <a:latin typeface="+mn-lt"/>
              </a:rPr>
              <a:t>Padrões </a:t>
            </a:r>
            <a:r>
              <a:rPr lang="pt-BR" sz="2400" dirty="0" smtClean="0"/>
              <a:t>genéticos </a:t>
            </a:r>
            <a:r>
              <a:rPr lang="pt-BR" sz="2400" dirty="0" smtClean="0">
                <a:latin typeface="+mn-lt"/>
              </a:rPr>
              <a:t>de </a:t>
            </a:r>
            <a:r>
              <a:rPr lang="pt-BR" sz="2400" dirty="0">
                <a:latin typeface="+mn-lt"/>
              </a:rPr>
              <a:t>três suspeitos de um </a:t>
            </a:r>
            <a:r>
              <a:rPr lang="pt-BR" sz="2400" dirty="0" smtClean="0">
                <a:latin typeface="+mn-lt"/>
              </a:rPr>
              <a:t>estupro. </a:t>
            </a:r>
          </a:p>
          <a:p>
            <a:pPr>
              <a:defRPr/>
            </a:pPr>
            <a:endParaRPr lang="pt-BR" sz="2400" dirty="0" smtClean="0">
              <a:latin typeface="+mn-lt"/>
            </a:endParaRPr>
          </a:p>
          <a:p>
            <a:pPr>
              <a:defRPr/>
            </a:pPr>
            <a:r>
              <a:rPr lang="pt-BR" sz="2400" dirty="0" smtClean="0">
                <a:latin typeface="+mn-lt"/>
              </a:rPr>
              <a:t>Comparando os padrões da vítima, do sêmen e dos suspeitos 1, 2 e 3. Identifique quem é o criminoso.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Teste de paternidade</a:t>
            </a:r>
            <a:endParaRPr lang="pt-BR" dirty="0"/>
          </a:p>
        </p:txBody>
      </p:sp>
      <p:pic>
        <p:nvPicPr>
          <p:cNvPr id="4" name="Picture 9" descr="x"/>
          <p:cNvPicPr>
            <a:picLocks noChangeAspect="1" noChangeArrowheads="1"/>
          </p:cNvPicPr>
          <p:nvPr/>
        </p:nvPicPr>
        <p:blipFill>
          <a:blip r:embed="rId2" cstate="print"/>
          <a:srcRect r="16839"/>
          <a:stretch>
            <a:fillRect/>
          </a:stretch>
        </p:blipFill>
        <p:spPr bwMode="auto">
          <a:xfrm>
            <a:off x="4644008" y="1629618"/>
            <a:ext cx="3945873" cy="511175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2008" y="1815782"/>
            <a:ext cx="428396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200" u="none" dirty="0"/>
              <a:t>  Passos para inclusão e exclusão de paternidade pelo DNA:</a:t>
            </a:r>
          </a:p>
          <a:p>
            <a:pPr marL="342900" indent="-342900" algn="just"/>
            <a:endParaRPr lang="pt-BR" sz="2200" u="none" dirty="0"/>
          </a:p>
          <a:p>
            <a:pPr marL="342900" indent="-342900" algn="just">
              <a:buFontTx/>
              <a:buAutoNum type="arabicParenR"/>
            </a:pPr>
            <a:r>
              <a:rPr lang="pt-BR" sz="2200" b="0" u="none" dirty="0"/>
              <a:t>Compare as bandas da mãe (M), criança (C) e possíveis pais (P).</a:t>
            </a:r>
          </a:p>
          <a:p>
            <a:pPr marL="342900" indent="-342900" algn="just"/>
            <a:endParaRPr lang="pt-BR" sz="2200" b="0" u="none" dirty="0"/>
          </a:p>
          <a:p>
            <a:pPr marL="342900" indent="-342900" algn="just"/>
            <a:r>
              <a:rPr lang="pt-BR" sz="2200" b="0" u="none" dirty="0"/>
              <a:t>2) Identifique quais bandas da criança vieram da mãe. As bandas restantes (bandas-teste) vieram do pai.</a:t>
            </a:r>
          </a:p>
          <a:p>
            <a:pPr marL="342900" indent="-342900" algn="just"/>
            <a:endParaRPr lang="pt-BR" sz="2200" b="0" u="none" dirty="0"/>
          </a:p>
          <a:p>
            <a:pPr marL="342900" indent="-342900" algn="just"/>
            <a:r>
              <a:rPr lang="pt-BR" sz="2200" b="0" u="none" dirty="0"/>
              <a:t>3) As bandas-teste estão presentes no possível pai? Identifique-o.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Clonagem</a:t>
            </a:r>
            <a:endParaRPr lang="pt-BR" dirty="0"/>
          </a:p>
        </p:txBody>
      </p:sp>
      <p:pic>
        <p:nvPicPr>
          <p:cNvPr id="4" name="Picture 8" descr="m20030922-tecnica_clon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613" y="1817960"/>
            <a:ext cx="4968875" cy="48514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79513" y="2166541"/>
            <a:ext cx="3600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sz="2600" b="0" u="none" dirty="0"/>
              <a:t>Clonagem é basicamente a produção de indivíduos geneticamente iguais. É um processo de reprodução assexuada que resulta na obtenção de cópias geneticamente idênticas de um mesmo ser vivo.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Clonagem</a:t>
            </a:r>
            <a:endParaRPr lang="pt-B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773238"/>
            <a:ext cx="28432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pt-BR" sz="2800" u="none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Clonagem</a:t>
            </a:r>
            <a:br>
              <a:rPr lang="pt-BR" sz="2800" u="none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800" u="none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ovelha</a:t>
            </a:r>
            <a:br>
              <a:rPr lang="pt-BR" sz="2800" u="none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800" u="none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Dolly</a:t>
            </a:r>
          </a:p>
        </p:txBody>
      </p:sp>
      <p:pic>
        <p:nvPicPr>
          <p:cNvPr id="6" name="Picture 7" descr="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278" y="1628800"/>
            <a:ext cx="5328170" cy="5052671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" name="Picture 9" descr="cara_dol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2025"/>
            <a:ext cx="1905000" cy="18542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Células Tronco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10" descr="mul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76872"/>
            <a:ext cx="62658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480720" y="1499875"/>
            <a:ext cx="25557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Células Tronco </a:t>
            </a:r>
            <a:r>
              <a:rPr lang="pt-BR" sz="2000" b="1" dirty="0"/>
              <a:t>Adultas </a:t>
            </a:r>
            <a:r>
              <a:rPr lang="pt-BR" sz="2000" dirty="0"/>
              <a:t>(</a:t>
            </a:r>
            <a:r>
              <a:rPr lang="pt-BR" sz="2000" dirty="0" err="1" smtClean="0"/>
              <a:t>Multipotentes</a:t>
            </a:r>
            <a:r>
              <a:rPr lang="pt-BR" sz="2000" dirty="0" smtClean="0"/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São </a:t>
            </a:r>
            <a:r>
              <a:rPr lang="pt-BR" sz="2000" dirty="0"/>
              <a:t>células indiferenciadas obtidas a partir da medula óssea, cordão umbilical, intestino e pele.</a:t>
            </a:r>
          </a:p>
          <a:p>
            <a:pPr marL="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/>
          </a:p>
          <a:p>
            <a:pPr marL="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São </a:t>
            </a:r>
            <a:r>
              <a:rPr lang="pt-BR" sz="2000" dirty="0"/>
              <a:t>capazes de originar somente os tipos celulares que compõem o tecido ou órgão específico onde estão situadas.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Células Tronco</a:t>
            </a:r>
            <a:endParaRPr lang="pt-BR" dirty="0"/>
          </a:p>
        </p:txBody>
      </p:sp>
      <p:pic>
        <p:nvPicPr>
          <p:cNvPr id="5" name="Picture 2" descr="C:\Documents and Settings\Paulinho\Meus documentos\Biologia\Pre-UFMG\Aulas\Biotecnologia\diferenciaçã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561762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9512" y="1776873"/>
            <a:ext cx="31683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Células-Tronco Embrionárias (</a:t>
            </a:r>
            <a:r>
              <a:rPr lang="pt-BR" sz="2000" b="1" dirty="0" err="1" smtClean="0"/>
              <a:t>Pluripotentes</a:t>
            </a:r>
            <a:r>
              <a:rPr lang="pt-BR" sz="2000" b="1" dirty="0" smtClean="0"/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/>
          </a:p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Células </a:t>
            </a:r>
            <a:r>
              <a:rPr lang="pt-BR" sz="2000" dirty="0"/>
              <a:t>retiradas da </a:t>
            </a:r>
            <a:r>
              <a:rPr lang="pt-BR" sz="2000" dirty="0" smtClean="0"/>
              <a:t>massa celular </a:t>
            </a:r>
            <a:r>
              <a:rPr lang="pt-BR" sz="2000" dirty="0"/>
              <a:t>interna de blastocistos (um dos estágios iniciais dos embriões</a:t>
            </a:r>
            <a:r>
              <a:rPr lang="pt-BR" sz="2000" dirty="0" smtClean="0"/>
              <a:t>).</a:t>
            </a:r>
          </a:p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São </a:t>
            </a:r>
            <a:r>
              <a:rPr lang="pt-BR" sz="2000" dirty="0"/>
              <a:t>células indiferenciadas, que por meio de estímulos químicos podem se diferenciar em qualquer um dos 200 tipos de células humanas.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Muito Obrigado!</a:t>
            </a:r>
            <a:endParaRPr lang="pt-BR" dirty="0"/>
          </a:p>
        </p:txBody>
      </p:sp>
      <p:pic>
        <p:nvPicPr>
          <p:cNvPr id="4" name="Imagem 3" descr="do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469" y="1772816"/>
            <a:ext cx="7050931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6977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Tecnologia através da Biologia</a:t>
            </a:r>
          </a:p>
          <a:p>
            <a:pPr algn="just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Manipulação de animais, plantas ou microorganismos para obter produtos ou processos.</a:t>
            </a:r>
            <a:endParaRPr lang="pt-BR" sz="2800" dirty="0"/>
          </a:p>
        </p:txBody>
      </p:sp>
      <p:graphicFrame>
        <p:nvGraphicFramePr>
          <p:cNvPr id="5" name="Group 61"/>
          <p:cNvGraphicFramePr>
            <a:graphicFrameLocks noGrp="1"/>
          </p:cNvGraphicFramePr>
          <p:nvPr/>
        </p:nvGraphicFramePr>
        <p:xfrm>
          <a:off x="179388" y="3862388"/>
          <a:ext cx="8785225" cy="2446339"/>
        </p:xfrm>
        <a:graphic>
          <a:graphicData uri="http://schemas.openxmlformats.org/drawingml/2006/table">
            <a:tbl>
              <a:tblPr/>
              <a:tblGrid>
                <a:gridCol w="2928937"/>
                <a:gridCol w="2927350"/>
                <a:gridCol w="2928938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Microbiologia, Bioquímica, Genética, Engenharia, Química, Informática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Microrganismos, Células e Moléculas (Enzimas, Anticorpos, DNA, etc.)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CONHECIMENTO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AGENTES BIOLÓGICOS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BIOTECNOLOGIA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BENS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Alimentos, Bebidas, Produtos Químicos, Energia, Produtos Farmacêuticos, Pesticidas, etc.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Purificação da água, Tratamentos de resíduos, Controle de poluição, etc.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Tecnologia do DNA recombinante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4186808" cy="10801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pt-BR" sz="2800" dirty="0" smtClean="0"/>
              <a:t>Enzimas de restrição “Tesouras Moleculares”</a:t>
            </a:r>
            <a:endParaRPr lang="pt-BR" sz="2800" dirty="0"/>
          </a:p>
        </p:txBody>
      </p:sp>
      <p:pic>
        <p:nvPicPr>
          <p:cNvPr id="4" name="Picture 2" descr="C:\Documents and Settings\Paulinho\Meus documentos\Biologia\Pre-UFMG\Aulas\Biotecnologia\dnarecombin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4113954" cy="51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DNA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91137"/>
            <a:ext cx="3821674" cy="3878223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8312"/>
            <a:ext cx="4176464" cy="3484984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pt-BR" sz="3000" b="0" u="none" dirty="0" smtClean="0"/>
              <a:t>O primeiro transgênico foi a bactéria </a:t>
            </a:r>
            <a:r>
              <a:rPr lang="pt-BR" sz="3000" b="0" i="1" u="none" dirty="0" err="1" smtClean="0"/>
              <a:t>Escherichia</a:t>
            </a:r>
            <a:r>
              <a:rPr lang="pt-BR" sz="3000" b="0" i="1" u="none" dirty="0" smtClean="0"/>
              <a:t> </a:t>
            </a:r>
            <a:r>
              <a:rPr lang="pt-BR" sz="3000" b="0" i="1" u="none" dirty="0" err="1" smtClean="0"/>
              <a:t>coli</a:t>
            </a:r>
            <a:r>
              <a:rPr lang="pt-BR" sz="3000" b="0" u="none" dirty="0" smtClean="0"/>
              <a:t>, que sofreu adição de genes humanos para a produção de insulina na década de 1980.</a:t>
            </a:r>
            <a:endParaRPr lang="pt-BR" sz="3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Tecnologia do DNA recombinante</a:t>
            </a:r>
            <a:endParaRPr lang="pt-BR" dirty="0"/>
          </a:p>
        </p:txBody>
      </p:sp>
      <p:pic>
        <p:nvPicPr>
          <p:cNvPr id="5" name="Picture 2" descr="C:\Documents and Settings\Paulinho\Meus documentos\Biologia\Pre-UFMG\Aulas\Biotecnologia\insu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534" y="1559593"/>
            <a:ext cx="3751890" cy="51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rquivos de programas\Moderna\imagens\c23\F23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50479"/>
            <a:ext cx="5450738" cy="50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060848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São organismos que recebem e </a:t>
            </a:r>
            <a:r>
              <a:rPr lang="pt-BR" sz="2800" dirty="0" smtClean="0"/>
              <a:t>       </a:t>
            </a:r>
            <a:r>
              <a:rPr lang="pt-BR" sz="2800" dirty="0"/>
              <a:t>incorporam genes de outra espécie.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/>
              <a:t>Plantas transgênicas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1672208"/>
            <a:ext cx="8229600" cy="1108720"/>
          </a:xfrm>
        </p:spPr>
        <p:txBody>
          <a:bodyPr>
            <a:normAutofit/>
          </a:bodyPr>
          <a:lstStyle/>
          <a:p>
            <a:r>
              <a:rPr lang="pt-BR" sz="2800" i="1" dirty="0" err="1" smtClean="0"/>
              <a:t>Agrobacterium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tumefaciens</a:t>
            </a:r>
            <a:r>
              <a:rPr lang="pt-BR" sz="2800" i="1" dirty="0" smtClean="0"/>
              <a:t> </a:t>
            </a:r>
            <a:r>
              <a:rPr lang="pt-BR" sz="2800" dirty="0" smtClean="0"/>
              <a:t>é capaz de introduzir seus </a:t>
            </a:r>
            <a:r>
              <a:rPr lang="pt-BR" sz="2800" dirty="0" err="1" smtClean="0"/>
              <a:t>plasmídeos</a:t>
            </a:r>
            <a:r>
              <a:rPr lang="pt-BR" sz="2800" dirty="0" smtClean="0"/>
              <a:t> no DNA de células vegetais.</a:t>
            </a:r>
            <a:endParaRPr lang="pt-BR" sz="2800" i="1" dirty="0"/>
          </a:p>
        </p:txBody>
      </p:sp>
      <p:pic>
        <p:nvPicPr>
          <p:cNvPr id="4" name="Picture 9" descr="modificacao_dos_ali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80010"/>
            <a:ext cx="8642350" cy="368935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1696" y="1700808"/>
            <a:ext cx="4474840" cy="964704"/>
          </a:xfrm>
        </p:spPr>
        <p:txBody>
          <a:bodyPr/>
          <a:lstStyle/>
          <a:p>
            <a:r>
              <a:rPr lang="pt-BR" dirty="0" smtClean="0"/>
              <a:t>Animais transgênicos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  <p:pic>
        <p:nvPicPr>
          <p:cNvPr id="5" name="Picture 2" descr="C:\Arquivos de programas\Moderna\imagens\c23\F23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49743"/>
            <a:ext cx="4536504" cy="50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http://1.bp.blogspot.com/-ucad1C2zaJE/TgqlFehnTWI/AAAAAAAACj8/DRsMRkwqvgk/s1600/OgAAAGnf5b3M2b2E0pUYcqxK6npL1Zs-3qlA7lRK2TdM_orOMJ3hNpUiSCcrHs3Ebg68CcxMfD_Dv2wKdydTERP6RkIAm1T1UJxhPNrpYZDYWpGWb_LBRUVSETo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08" name="Picture 4" descr="http://1.bp.blogspot.com/-ucad1C2zaJE/TgqlFehnTWI/AAAAAAAACj8/DRsMRkwqvgk/s1600/OgAAAGnf5b3M2b2E0pUYcqxK6npL1Zs-3qlA7lRK2TdM_orOMJ3hNpUiSCcrHs3Ebg68CcxMfD_Dv2wKdydTERP6RkIAm1T1UJxhPNrpYZDYWpGWb_LBRUVSET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176464" cy="2772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916832"/>
          <a:ext cx="9144000" cy="48287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72000"/>
                <a:gridCol w="4572000"/>
              </a:tblGrid>
              <a:tr h="38780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Pontos</a:t>
                      </a:r>
                      <a:r>
                        <a:rPr lang="pt-BR" baseline="0" dirty="0" smtClean="0"/>
                        <a:t> Positivos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Pontos Negativos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Redução</a:t>
                      </a:r>
                      <a:r>
                        <a:rPr lang="pt-BR" sz="1800" baseline="0" dirty="0" smtClean="0"/>
                        <a:t> dos custos de produção.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Efeitos</a:t>
                      </a:r>
                      <a:r>
                        <a:rPr lang="pt-BR" baseline="0" dirty="0" smtClean="0"/>
                        <a:t> colaterais ainda desconhecidos no organismo humano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Menos despesas com agrotóxicos</a:t>
                      </a:r>
                      <a:r>
                        <a:rPr lang="pt-BR" sz="1800" baseline="0" dirty="0" smtClean="0"/>
                        <a:t> e adubos.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Prejuízos</a:t>
                      </a:r>
                      <a:r>
                        <a:rPr lang="pt-BR" baseline="0" dirty="0" smtClean="0"/>
                        <a:t> ao ecossistema</a:t>
                      </a:r>
                      <a:endParaRPr lang="pt-BR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Produção de alimentos ricos em proteínas</a:t>
                      </a:r>
                      <a:r>
                        <a:rPr lang="pt-BR" sz="1800" baseline="0" dirty="0" smtClean="0"/>
                        <a:t> e vitaminas.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Surgimento de </a:t>
                      </a:r>
                      <a:r>
                        <a:rPr lang="pt-BR" dirty="0" err="1" smtClean="0"/>
                        <a:t>superpragas</a:t>
                      </a:r>
                      <a:endParaRPr lang="pt-BR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Produção de alimentos pobres</a:t>
                      </a:r>
                      <a:r>
                        <a:rPr lang="pt-BR" sz="1800" baseline="0" dirty="0" smtClean="0"/>
                        <a:t> em gordura trans.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Diminuição</a:t>
                      </a:r>
                      <a:r>
                        <a:rPr lang="pt-BR" baseline="0" dirty="0" smtClean="0"/>
                        <a:t> da biodiversidade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Produção de alimentos contendo vacinas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Monopólio da tecnologia nas mãos de empresas estrangeiras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Produção de espécies</a:t>
                      </a:r>
                      <a:r>
                        <a:rPr lang="pt-BR" sz="1800" baseline="0" dirty="0" smtClean="0"/>
                        <a:t> resistentes à secas e geadas.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Cobrança de royalties</a:t>
                      </a:r>
                      <a:r>
                        <a:rPr lang="pt-BR" baseline="0" dirty="0" smtClean="0"/>
                        <a:t>  (patentes)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Erradicação da fome</a:t>
                      </a:r>
                      <a:r>
                        <a:rPr lang="pt-BR" sz="1800" baseline="0" dirty="0" smtClean="0"/>
                        <a:t> no mundo.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Eliminação</a:t>
                      </a:r>
                      <a:r>
                        <a:rPr lang="pt-BR" baseline="0" dirty="0" smtClean="0"/>
                        <a:t> dos pequenos produtores agrícolas</a:t>
                      </a:r>
                      <a:endParaRPr lang="pt-BR" dirty="0"/>
                    </a:p>
                  </a:txBody>
                  <a:tcPr/>
                </a:tc>
              </a:tr>
              <a:tr h="387806"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Aumento do desemprego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DNA Forense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Utilização das técnicas de Biotecnologia </a:t>
            </a:r>
            <a:r>
              <a:rPr lang="pt-BR" sz="2400" dirty="0" smtClean="0"/>
              <a:t>a </a:t>
            </a:r>
            <a:r>
              <a:rPr lang="pt-BR" sz="2400" dirty="0" smtClean="0"/>
              <a:t>serviço da justiça.</a:t>
            </a:r>
          </a:p>
          <a:p>
            <a:pPr algn="just"/>
            <a:r>
              <a:rPr lang="pt-BR" sz="2400" b="0" u="none" dirty="0" smtClean="0"/>
              <a:t>O teste de DNA permite comparar as informações genéticas do alvo com aquelas encontradas no DNA dos suspeitos. Basta uma única célula dos envolvidos para que haja 99,99% de certeza do resultado.</a:t>
            </a:r>
            <a:endParaRPr lang="pt-BR" sz="2400" dirty="0"/>
          </a:p>
        </p:txBody>
      </p:sp>
      <p:pic>
        <p:nvPicPr>
          <p:cNvPr id="5" name="Picture 14" descr="http://recombinacaodna.no.sapo.pt/Elect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940" y="3429000"/>
            <a:ext cx="38241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pcr-mach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56" y="3826730"/>
            <a:ext cx="2712724" cy="262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907704" y="64440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PCR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00192" y="64440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Eletroforese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530</Words>
  <Application>Microsoft Office PowerPoint</Application>
  <PresentationFormat>Apresentação na tela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BIOTECNOLOGIA</vt:lpstr>
      <vt:lpstr>O que é?</vt:lpstr>
      <vt:lpstr>Tecnologia do DNA recombinante</vt:lpstr>
      <vt:lpstr>Tecnologia do DNA recombinante</vt:lpstr>
      <vt:lpstr>Transgênicos</vt:lpstr>
      <vt:lpstr>Transgênicos</vt:lpstr>
      <vt:lpstr>Transgênicos</vt:lpstr>
      <vt:lpstr>Transgênicos</vt:lpstr>
      <vt:lpstr>DNA Forense</vt:lpstr>
      <vt:lpstr>Resolução de crimes</vt:lpstr>
      <vt:lpstr>Teste de paternidade</vt:lpstr>
      <vt:lpstr>Clonagem</vt:lpstr>
      <vt:lpstr>Clonagem</vt:lpstr>
      <vt:lpstr>Slide 14</vt:lpstr>
      <vt:lpstr>Células Tronco</vt:lpstr>
      <vt:lpstr>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BIOTECNOLOGIA</dc:title>
  <dc:creator>Thiago Wilson</dc:creator>
  <cp:lastModifiedBy>Thiago Wilson</cp:lastModifiedBy>
  <cp:revision>25</cp:revision>
  <dcterms:created xsi:type="dcterms:W3CDTF">2011-09-15T05:54:08Z</dcterms:created>
  <dcterms:modified xsi:type="dcterms:W3CDTF">2011-09-22T04:00:38Z</dcterms:modified>
</cp:coreProperties>
</file>